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AEE763C-5763-4727-83A1-0F0458668F62}">
  <a:tblStyle styleId="{AAEE763C-5763-4727-83A1-0F0458668F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309f552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8309f5526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09f552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8309f55260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309f5526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309f5526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309f5526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309f5526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309f55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309f55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309f5526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309f5526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309f5526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309f5526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309f5526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309f5526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Avenues in IT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and Deep Learning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48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SOCET, Ahmedabad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 Bose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Deep</a:t>
            </a:r>
            <a:r>
              <a:rPr lang="en"/>
              <a:t> learning Vs traditional programming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1466214" y="11355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{AAEE763C-5763-4727-83A1-0F0458668F62}</a:tableStyleId>
              </a:tblPr>
              <a:tblGrid>
                <a:gridCol w="2842850"/>
                <a:gridCol w="2842850"/>
              </a:tblGrid>
              <a:tr h="114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Traditional Programming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Machine Learning / Deep Learning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50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Fixed sequence of instructions + data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Adapts with new data without code change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09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Concept of model is hidden/ static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Generates/updates machine learning model with data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Precise, deterministic output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Output within bounds of error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32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Example</a:t>
                      </a:r>
                      <a:r>
                        <a:rPr lang="en" sz="1100"/>
                        <a:t>: Rule based handwriting/ face recognition or CoViD prediction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Example</a:t>
                      </a:r>
                      <a:r>
                        <a:rPr lang="en" sz="1100"/>
                        <a:t>: Handwriting/ face recognition or CoVID prediction based on dataset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Driven by fixed rules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Driven by data 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4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Only one step to execute 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Training step + prediction step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pSp>
        <p:nvGrpSpPr>
          <p:cNvPr id="68" name="Google Shape;68;p15"/>
          <p:cNvGrpSpPr/>
          <p:nvPr/>
        </p:nvGrpSpPr>
        <p:grpSpPr>
          <a:xfrm>
            <a:off x="189587" y="3781112"/>
            <a:ext cx="4119574" cy="745760"/>
            <a:chOff x="3408308" y="4921624"/>
            <a:chExt cx="5234529" cy="1095900"/>
          </a:xfrm>
        </p:grpSpPr>
        <p:sp>
          <p:nvSpPr>
            <p:cNvPr id="69" name="Google Shape;69;p15"/>
            <p:cNvSpPr/>
            <p:nvPr/>
          </p:nvSpPr>
          <p:spPr>
            <a:xfrm>
              <a:off x="5210735" y="4921624"/>
              <a:ext cx="1687500" cy="10959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Traditional Computer Program</a:t>
              </a:r>
              <a:endParaRPr sz="1100"/>
            </a:p>
          </p:txBody>
        </p:sp>
        <p:cxnSp>
          <p:nvCxnSpPr>
            <p:cNvPr id="70" name="Google Shape;70;p15"/>
            <p:cNvCxnSpPr/>
            <p:nvPr/>
          </p:nvCxnSpPr>
          <p:spPr>
            <a:xfrm>
              <a:off x="4453247" y="5237018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1" name="Google Shape;71;p15"/>
            <p:cNvCxnSpPr/>
            <p:nvPr/>
          </p:nvCxnSpPr>
          <p:spPr>
            <a:xfrm>
              <a:off x="4453247" y="5656613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2" name="Google Shape;72;p15"/>
            <p:cNvCxnSpPr/>
            <p:nvPr/>
          </p:nvCxnSpPr>
          <p:spPr>
            <a:xfrm>
              <a:off x="6898341" y="5429003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3" name="Google Shape;73;p15"/>
            <p:cNvSpPr txBox="1"/>
            <p:nvPr/>
          </p:nvSpPr>
          <p:spPr>
            <a:xfrm>
              <a:off x="3408308" y="5053701"/>
              <a:ext cx="104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Instructions</a:t>
              </a:r>
              <a:endParaRPr sz="1100"/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3889038" y="5469591"/>
              <a:ext cx="525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100"/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7655837" y="5244349"/>
              <a:ext cx="987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1100"/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491225" y="3612970"/>
            <a:ext cx="3811761" cy="597145"/>
            <a:chOff x="3404681" y="5139992"/>
            <a:chExt cx="5412127" cy="877509"/>
          </a:xfrm>
        </p:grpSpPr>
        <p:sp>
          <p:nvSpPr>
            <p:cNvPr id="77" name="Google Shape;77;p15"/>
            <p:cNvSpPr/>
            <p:nvPr/>
          </p:nvSpPr>
          <p:spPr>
            <a:xfrm>
              <a:off x="5210730" y="5140001"/>
              <a:ext cx="1687500" cy="8775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(train)</a:t>
              </a:r>
              <a:endParaRPr sz="1100"/>
            </a:p>
          </p:txBody>
        </p:sp>
        <p:cxnSp>
          <p:nvCxnSpPr>
            <p:cNvPr id="78" name="Google Shape;78;p15"/>
            <p:cNvCxnSpPr/>
            <p:nvPr/>
          </p:nvCxnSpPr>
          <p:spPr>
            <a:xfrm>
              <a:off x="4453247" y="5447187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6898341" y="5429003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0" name="Google Shape;80;p15"/>
            <p:cNvSpPr txBox="1"/>
            <p:nvPr/>
          </p:nvSpPr>
          <p:spPr>
            <a:xfrm>
              <a:off x="3404681" y="5139992"/>
              <a:ext cx="1329900" cy="8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Data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(with/without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labels)</a:t>
              </a:r>
              <a:endParaRPr sz="1100"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7655808" y="5244335"/>
              <a:ext cx="1161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1100"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169106" y="4386704"/>
            <a:ext cx="4490401" cy="653103"/>
            <a:chOff x="3409840" y="5057762"/>
            <a:chExt cx="5913091" cy="959739"/>
          </a:xfrm>
        </p:grpSpPr>
        <p:sp>
          <p:nvSpPr>
            <p:cNvPr id="83" name="Google Shape;83;p15"/>
            <p:cNvSpPr/>
            <p:nvPr/>
          </p:nvSpPr>
          <p:spPr>
            <a:xfrm>
              <a:off x="5210740" y="5140002"/>
              <a:ext cx="1687500" cy="8775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(predict)</a:t>
              </a:r>
              <a:endParaRPr sz="1100"/>
            </a:p>
          </p:txBody>
        </p:sp>
        <p:cxnSp>
          <p:nvCxnSpPr>
            <p:cNvPr id="84" name="Google Shape;84;p15"/>
            <p:cNvCxnSpPr/>
            <p:nvPr/>
          </p:nvCxnSpPr>
          <p:spPr>
            <a:xfrm>
              <a:off x="4453247" y="5237018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5" name="Google Shape;85;p15"/>
            <p:cNvCxnSpPr/>
            <p:nvPr/>
          </p:nvCxnSpPr>
          <p:spPr>
            <a:xfrm>
              <a:off x="4453247" y="5656613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6" name="Google Shape;86;p15"/>
            <p:cNvCxnSpPr/>
            <p:nvPr/>
          </p:nvCxnSpPr>
          <p:spPr>
            <a:xfrm>
              <a:off x="6898341" y="5429003"/>
              <a:ext cx="757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7" name="Google Shape;87;p15"/>
            <p:cNvSpPr txBox="1"/>
            <p:nvPr/>
          </p:nvSpPr>
          <p:spPr>
            <a:xfrm>
              <a:off x="3409840" y="5057762"/>
              <a:ext cx="1418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Updated Model</a:t>
              </a:r>
              <a:endParaRPr sz="1100"/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3596809" y="5469591"/>
              <a:ext cx="9555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sz="1100"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7655831" y="5244337"/>
              <a:ext cx="1667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 Predictions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482600" y="518994"/>
            <a:ext cx="3019200" cy="4141800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804041" y="764627"/>
            <a:ext cx="23610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Deep Learning</a:t>
            </a:r>
            <a:r>
              <a:rPr lang="en" sz="3000">
                <a:solidFill>
                  <a:srgbClr val="FFFFFF"/>
                </a:solidFill>
              </a:rPr>
              <a:t>: Neural Network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804042" y="2435462"/>
            <a:ext cx="2361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Multiple layers of artificial ‘neurons’, each neuron performs a summation of its inputs and fires an output value, which is input to the next layer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“Deep” → Many layers of neurons </a:t>
            </a:r>
            <a:endParaRPr/>
          </a:p>
        </p:txBody>
      </p:sp>
      <p:pic>
        <p:nvPicPr>
          <p:cNvPr descr="Image result for deep learning tutorial ppt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8902" y="518994"/>
            <a:ext cx="4748996" cy="232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996" y="2975486"/>
            <a:ext cx="3700463" cy="175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: Learn Representations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636" y="1268050"/>
            <a:ext cx="3264725" cy="36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375"/>
            <a:ext cx="5484651" cy="314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between different fields in ML and DS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147" y="1306306"/>
            <a:ext cx="3421640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Trends: Data Science terms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742"/>
            <a:ext cx="5661699" cy="325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700" y="1881275"/>
            <a:ext cx="3482299" cy="19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in Data Science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(Glassdoor, Payscale) 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0446"/>
            <a:ext cx="5069449" cy="187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770" y="3270450"/>
            <a:ext cx="3575832" cy="18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75" y="1397926"/>
            <a:ext cx="3020375" cy="1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548" y="307950"/>
            <a:ext cx="24450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025" y="-2"/>
            <a:ext cx="2062526" cy="15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3501" y="1185600"/>
            <a:ext cx="2607050" cy="20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Deep Learning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25" y="1246299"/>
            <a:ext cx="782475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0" y="38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Coronavirus and Deep Learning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854"/>
            <a:ext cx="5045778" cy="14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325" y="3449075"/>
            <a:ext cx="2898226" cy="17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9075"/>
            <a:ext cx="2697054" cy="1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013" y="1982200"/>
            <a:ext cx="3470448" cy="14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1824" y="3174347"/>
            <a:ext cx="2968523" cy="191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8975" y="0"/>
            <a:ext cx="4228527" cy="2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